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1" r:id="rId3"/>
    <p:sldId id="281" r:id="rId4"/>
    <p:sldId id="259" r:id="rId5"/>
    <p:sldId id="280" r:id="rId6"/>
    <p:sldId id="282" r:id="rId7"/>
    <p:sldId id="283" r:id="rId8"/>
    <p:sldId id="264" r:id="rId9"/>
    <p:sldId id="269" r:id="rId10"/>
    <p:sldId id="265" r:id="rId11"/>
    <p:sldId id="271" r:id="rId12"/>
    <p:sldId id="274" r:id="rId13"/>
    <p:sldId id="277" r:id="rId14"/>
    <p:sldId id="278" r:id="rId15"/>
    <p:sldId id="273" r:id="rId16"/>
    <p:sldId id="27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3"/>
    <p:restoredTop sz="84371"/>
  </p:normalViewPr>
  <p:slideViewPr>
    <p:cSldViewPr snapToGrid="0" snapToObjects="1">
      <p:cViewPr varScale="1">
        <p:scale>
          <a:sx n="115" d="100"/>
          <a:sy n="115" d="100"/>
        </p:scale>
        <p:origin x="6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78FE6B-525F-46EB-8F60-41DCD4D6976B}" type="doc">
      <dgm:prSet loTypeId="urn:microsoft.com/office/officeart/2005/8/layout/pyramid3" loCatId="pyramid" qsTypeId="urn:microsoft.com/office/officeart/2005/8/quickstyle/simple1" qsCatId="simple" csTypeId="urn:microsoft.com/office/officeart/2005/8/colors/colorful1#1" csCatId="colorful" phldr="1"/>
      <dgm:spPr/>
    </dgm:pt>
    <dgm:pt modelId="{A8BD3140-20C2-4C1A-BDF3-DB587291003A}">
      <dgm:prSet phldrT="[Text]"/>
      <dgm:spPr/>
      <dgm:t>
        <a:bodyPr/>
        <a:lstStyle/>
        <a:p>
          <a:r>
            <a:rPr lang="en-US" dirty="0" smtClean="0"/>
            <a:t>Ternary and multi-component systems</a:t>
          </a:r>
          <a:endParaRPr lang="en-US" dirty="0"/>
        </a:p>
      </dgm:t>
    </dgm:pt>
    <dgm:pt modelId="{A15F58B2-C1A9-4F51-BF84-17FC8DF2108B}" type="parTrans" cxnId="{F187B0E0-C591-4AB0-8791-A1E43A2E6273}">
      <dgm:prSet/>
      <dgm:spPr/>
      <dgm:t>
        <a:bodyPr/>
        <a:lstStyle/>
        <a:p>
          <a:endParaRPr lang="en-US"/>
        </a:p>
      </dgm:t>
    </dgm:pt>
    <dgm:pt modelId="{74521507-1B30-4890-BAD1-D23577D7FF3A}" type="sibTrans" cxnId="{F187B0E0-C591-4AB0-8791-A1E43A2E6273}">
      <dgm:prSet/>
      <dgm:spPr/>
      <dgm:t>
        <a:bodyPr/>
        <a:lstStyle/>
        <a:p>
          <a:endParaRPr lang="en-US"/>
        </a:p>
      </dgm:t>
    </dgm:pt>
    <dgm:pt modelId="{9AD03585-D1D1-4F3A-A66C-DB7E521186B0}">
      <dgm:prSet phldrT="[Text]"/>
      <dgm:spPr/>
      <dgm:t>
        <a:bodyPr/>
        <a:lstStyle/>
        <a:p>
          <a:r>
            <a:rPr lang="en-US" dirty="0" smtClean="0"/>
            <a:t>Binary systems</a:t>
          </a:r>
          <a:endParaRPr lang="en-US" dirty="0"/>
        </a:p>
      </dgm:t>
    </dgm:pt>
    <dgm:pt modelId="{FBDF577D-A87F-4677-A8EA-E3238AB7AA7F}" type="parTrans" cxnId="{492FC984-F469-4825-84A6-4CED783158CD}">
      <dgm:prSet/>
      <dgm:spPr/>
      <dgm:t>
        <a:bodyPr/>
        <a:lstStyle/>
        <a:p>
          <a:endParaRPr lang="en-US"/>
        </a:p>
      </dgm:t>
    </dgm:pt>
    <dgm:pt modelId="{35D4A4BB-06DF-48C3-AF43-1C6DB9CB6ACE}" type="sibTrans" cxnId="{492FC984-F469-4825-84A6-4CED783158CD}">
      <dgm:prSet/>
      <dgm:spPr/>
      <dgm:t>
        <a:bodyPr/>
        <a:lstStyle/>
        <a:p>
          <a:endParaRPr lang="en-US"/>
        </a:p>
      </dgm:t>
    </dgm:pt>
    <dgm:pt modelId="{B3FE47D7-643B-452D-96E8-DAC4D9E8886A}">
      <dgm:prSet phldrT="[Text]"/>
      <dgm:spPr/>
      <dgm:t>
        <a:bodyPr/>
        <a:lstStyle/>
        <a:p>
          <a:r>
            <a:rPr lang="en-US" dirty="0" smtClean="0"/>
            <a:t>Unary</a:t>
          </a:r>
        </a:p>
        <a:p>
          <a:endParaRPr lang="en-US" dirty="0"/>
        </a:p>
      </dgm:t>
    </dgm:pt>
    <dgm:pt modelId="{2553A2E7-D5D5-466F-A8D7-4521A54FEF1C}" type="parTrans" cxnId="{FCBB828C-5E7E-4F44-B0F2-AEEB3E37AEAE}">
      <dgm:prSet/>
      <dgm:spPr/>
      <dgm:t>
        <a:bodyPr/>
        <a:lstStyle/>
        <a:p>
          <a:endParaRPr lang="en-US"/>
        </a:p>
      </dgm:t>
    </dgm:pt>
    <dgm:pt modelId="{F0D3E218-F361-4C35-B218-2B88B92D0BCB}" type="sibTrans" cxnId="{FCBB828C-5E7E-4F44-B0F2-AEEB3E37AEAE}">
      <dgm:prSet/>
      <dgm:spPr/>
      <dgm:t>
        <a:bodyPr/>
        <a:lstStyle/>
        <a:p>
          <a:endParaRPr lang="en-US"/>
        </a:p>
      </dgm:t>
    </dgm:pt>
    <dgm:pt modelId="{5D0B4B0D-EB89-40FD-922C-B8A3BB238F47}" type="pres">
      <dgm:prSet presAssocID="{5F78FE6B-525F-46EB-8F60-41DCD4D6976B}" presName="Name0" presStyleCnt="0">
        <dgm:presLayoutVars>
          <dgm:dir/>
          <dgm:animLvl val="lvl"/>
          <dgm:resizeHandles val="exact"/>
        </dgm:presLayoutVars>
      </dgm:prSet>
      <dgm:spPr/>
    </dgm:pt>
    <dgm:pt modelId="{AF328BBD-77A2-425D-9940-8464CA672784}" type="pres">
      <dgm:prSet presAssocID="{A8BD3140-20C2-4C1A-BDF3-DB587291003A}" presName="Name8" presStyleCnt="0"/>
      <dgm:spPr/>
    </dgm:pt>
    <dgm:pt modelId="{C52FF060-CB63-426B-A48B-4DEB730E7B15}" type="pres">
      <dgm:prSet presAssocID="{A8BD3140-20C2-4C1A-BDF3-DB587291003A}" presName="level" presStyleLbl="node1" presStyleIdx="0" presStyleCnt="3" custLinFactNeighborX="-10116" custLinFactNeighborY="-461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36E949-170C-4438-B460-1B680C6FCA5D}" type="pres">
      <dgm:prSet presAssocID="{A8BD3140-20C2-4C1A-BDF3-DB587291003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A77F42-887F-446D-AD8B-65575571D2D7}" type="pres">
      <dgm:prSet presAssocID="{9AD03585-D1D1-4F3A-A66C-DB7E521186B0}" presName="Name8" presStyleCnt="0"/>
      <dgm:spPr/>
    </dgm:pt>
    <dgm:pt modelId="{39F04F37-F667-4E3B-8618-CF9E62733CAF}" type="pres">
      <dgm:prSet presAssocID="{9AD03585-D1D1-4F3A-A66C-DB7E521186B0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9A98E3-1BEB-40D7-B16C-7CA01848D63B}" type="pres">
      <dgm:prSet presAssocID="{9AD03585-D1D1-4F3A-A66C-DB7E521186B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CF80C4-38EB-41C6-AC23-0159A81ACCC4}" type="pres">
      <dgm:prSet presAssocID="{B3FE47D7-643B-452D-96E8-DAC4D9E8886A}" presName="Name8" presStyleCnt="0"/>
      <dgm:spPr/>
    </dgm:pt>
    <dgm:pt modelId="{85CD5004-BC77-4864-82F5-870395B411FC}" type="pres">
      <dgm:prSet presAssocID="{B3FE47D7-643B-452D-96E8-DAC4D9E8886A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0555B0-5D22-4230-B44E-13463F1BA079}" type="pres">
      <dgm:prSet presAssocID="{B3FE47D7-643B-452D-96E8-DAC4D9E8886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06BCED-54BF-3D42-9E95-5C417C246C0E}" type="presOf" srcId="{A8BD3140-20C2-4C1A-BDF3-DB587291003A}" destId="{CB36E949-170C-4438-B460-1B680C6FCA5D}" srcOrd="1" destOrd="0" presId="urn:microsoft.com/office/officeart/2005/8/layout/pyramid3"/>
    <dgm:cxn modelId="{CE817AEA-E087-CC4D-BB77-4737C756F7B8}" type="presOf" srcId="{B3FE47D7-643B-452D-96E8-DAC4D9E8886A}" destId="{C80555B0-5D22-4230-B44E-13463F1BA079}" srcOrd="1" destOrd="0" presId="urn:microsoft.com/office/officeart/2005/8/layout/pyramid3"/>
    <dgm:cxn modelId="{C4CCB753-E741-DE44-B3F1-37C802B3A6DB}" type="presOf" srcId="{A8BD3140-20C2-4C1A-BDF3-DB587291003A}" destId="{C52FF060-CB63-426B-A48B-4DEB730E7B15}" srcOrd="0" destOrd="0" presId="urn:microsoft.com/office/officeart/2005/8/layout/pyramid3"/>
    <dgm:cxn modelId="{FCBB828C-5E7E-4F44-B0F2-AEEB3E37AEAE}" srcId="{5F78FE6B-525F-46EB-8F60-41DCD4D6976B}" destId="{B3FE47D7-643B-452D-96E8-DAC4D9E8886A}" srcOrd="2" destOrd="0" parTransId="{2553A2E7-D5D5-466F-A8D7-4521A54FEF1C}" sibTransId="{F0D3E218-F361-4C35-B218-2B88B92D0BCB}"/>
    <dgm:cxn modelId="{2929722B-D2A5-1941-9830-4B38C1E24959}" type="presOf" srcId="{B3FE47D7-643B-452D-96E8-DAC4D9E8886A}" destId="{85CD5004-BC77-4864-82F5-870395B411FC}" srcOrd="0" destOrd="0" presId="urn:microsoft.com/office/officeart/2005/8/layout/pyramid3"/>
    <dgm:cxn modelId="{8A50A601-97DB-5B42-972F-3B0F035B6B46}" type="presOf" srcId="{5F78FE6B-525F-46EB-8F60-41DCD4D6976B}" destId="{5D0B4B0D-EB89-40FD-922C-B8A3BB238F47}" srcOrd="0" destOrd="0" presId="urn:microsoft.com/office/officeart/2005/8/layout/pyramid3"/>
    <dgm:cxn modelId="{9634443B-51D0-B44C-B13D-757B9DEC9DA4}" type="presOf" srcId="{9AD03585-D1D1-4F3A-A66C-DB7E521186B0}" destId="{39F04F37-F667-4E3B-8618-CF9E62733CAF}" srcOrd="0" destOrd="0" presId="urn:microsoft.com/office/officeart/2005/8/layout/pyramid3"/>
    <dgm:cxn modelId="{8119FA5E-9436-D743-9171-30BBBA2A0740}" type="presOf" srcId="{9AD03585-D1D1-4F3A-A66C-DB7E521186B0}" destId="{269A98E3-1BEB-40D7-B16C-7CA01848D63B}" srcOrd="1" destOrd="0" presId="urn:microsoft.com/office/officeart/2005/8/layout/pyramid3"/>
    <dgm:cxn modelId="{492FC984-F469-4825-84A6-4CED783158CD}" srcId="{5F78FE6B-525F-46EB-8F60-41DCD4D6976B}" destId="{9AD03585-D1D1-4F3A-A66C-DB7E521186B0}" srcOrd="1" destOrd="0" parTransId="{FBDF577D-A87F-4677-A8EA-E3238AB7AA7F}" sibTransId="{35D4A4BB-06DF-48C3-AF43-1C6DB9CB6ACE}"/>
    <dgm:cxn modelId="{F187B0E0-C591-4AB0-8791-A1E43A2E6273}" srcId="{5F78FE6B-525F-46EB-8F60-41DCD4D6976B}" destId="{A8BD3140-20C2-4C1A-BDF3-DB587291003A}" srcOrd="0" destOrd="0" parTransId="{A15F58B2-C1A9-4F51-BF84-17FC8DF2108B}" sibTransId="{74521507-1B30-4890-BAD1-D23577D7FF3A}"/>
    <dgm:cxn modelId="{2C7B0A41-E171-2644-BCE7-2F2AE4EDDEF6}" type="presParOf" srcId="{5D0B4B0D-EB89-40FD-922C-B8A3BB238F47}" destId="{AF328BBD-77A2-425D-9940-8464CA672784}" srcOrd="0" destOrd="0" presId="urn:microsoft.com/office/officeart/2005/8/layout/pyramid3"/>
    <dgm:cxn modelId="{FA849415-B48A-3844-B176-D29BB5D23C00}" type="presParOf" srcId="{AF328BBD-77A2-425D-9940-8464CA672784}" destId="{C52FF060-CB63-426B-A48B-4DEB730E7B15}" srcOrd="0" destOrd="0" presId="urn:microsoft.com/office/officeart/2005/8/layout/pyramid3"/>
    <dgm:cxn modelId="{EB589C25-091E-2743-829C-4386BF8F51A0}" type="presParOf" srcId="{AF328BBD-77A2-425D-9940-8464CA672784}" destId="{CB36E949-170C-4438-B460-1B680C6FCA5D}" srcOrd="1" destOrd="0" presId="urn:microsoft.com/office/officeart/2005/8/layout/pyramid3"/>
    <dgm:cxn modelId="{6950A218-9A18-DB4D-B7C8-EDF3C073F01A}" type="presParOf" srcId="{5D0B4B0D-EB89-40FD-922C-B8A3BB238F47}" destId="{8EA77F42-887F-446D-AD8B-65575571D2D7}" srcOrd="1" destOrd="0" presId="urn:microsoft.com/office/officeart/2005/8/layout/pyramid3"/>
    <dgm:cxn modelId="{FC638467-9C5B-7D42-A17F-1F67A5A92124}" type="presParOf" srcId="{8EA77F42-887F-446D-AD8B-65575571D2D7}" destId="{39F04F37-F667-4E3B-8618-CF9E62733CAF}" srcOrd="0" destOrd="0" presId="urn:microsoft.com/office/officeart/2005/8/layout/pyramid3"/>
    <dgm:cxn modelId="{C7776210-E813-6847-8E59-63D36B197631}" type="presParOf" srcId="{8EA77F42-887F-446D-AD8B-65575571D2D7}" destId="{269A98E3-1BEB-40D7-B16C-7CA01848D63B}" srcOrd="1" destOrd="0" presId="urn:microsoft.com/office/officeart/2005/8/layout/pyramid3"/>
    <dgm:cxn modelId="{89024F2B-8573-6241-AD9B-CB9CA32EAEC9}" type="presParOf" srcId="{5D0B4B0D-EB89-40FD-922C-B8A3BB238F47}" destId="{1FCF80C4-38EB-41C6-AC23-0159A81ACCC4}" srcOrd="2" destOrd="0" presId="urn:microsoft.com/office/officeart/2005/8/layout/pyramid3"/>
    <dgm:cxn modelId="{B8C5505C-533A-3B40-BA16-496BF5DA2E95}" type="presParOf" srcId="{1FCF80C4-38EB-41C6-AC23-0159A81ACCC4}" destId="{85CD5004-BC77-4864-82F5-870395B411FC}" srcOrd="0" destOrd="0" presId="urn:microsoft.com/office/officeart/2005/8/layout/pyramid3"/>
    <dgm:cxn modelId="{2ABCCF6B-9E51-A649-8727-0B556F3AA8EC}" type="presParOf" srcId="{1FCF80C4-38EB-41C6-AC23-0159A81ACCC4}" destId="{C80555B0-5D22-4230-B44E-13463F1BA079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2FF060-CB63-426B-A48B-4DEB730E7B15}">
      <dsp:nvSpPr>
        <dsp:cNvPr id="0" name=""/>
        <dsp:cNvSpPr/>
      </dsp:nvSpPr>
      <dsp:spPr>
        <a:xfrm rot="10800000">
          <a:off x="0" y="0"/>
          <a:ext cx="4749436" cy="1301215"/>
        </a:xfrm>
        <a:prstGeom prst="trapezoid">
          <a:avLst>
            <a:gd name="adj" fmla="val 60833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Ternary and multi-component systems</a:t>
          </a:r>
          <a:endParaRPr lang="en-US" sz="2900" kern="1200" dirty="0"/>
        </a:p>
      </dsp:txBody>
      <dsp:txXfrm rot="-10800000">
        <a:off x="831151" y="0"/>
        <a:ext cx="3087133" cy="1301215"/>
      </dsp:txXfrm>
    </dsp:sp>
    <dsp:sp modelId="{39F04F37-F667-4E3B-8618-CF9E62733CAF}">
      <dsp:nvSpPr>
        <dsp:cNvPr id="0" name=""/>
        <dsp:cNvSpPr/>
      </dsp:nvSpPr>
      <dsp:spPr>
        <a:xfrm rot="10800000">
          <a:off x="791572" y="1301215"/>
          <a:ext cx="3166290" cy="1301215"/>
        </a:xfrm>
        <a:prstGeom prst="trapezoid">
          <a:avLst>
            <a:gd name="adj" fmla="val 60833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Binary systems</a:t>
          </a:r>
          <a:endParaRPr lang="en-US" sz="2900" kern="1200" dirty="0"/>
        </a:p>
      </dsp:txBody>
      <dsp:txXfrm rot="-10800000">
        <a:off x="1345673" y="1301215"/>
        <a:ext cx="2058088" cy="1301215"/>
      </dsp:txXfrm>
    </dsp:sp>
    <dsp:sp modelId="{85CD5004-BC77-4864-82F5-870395B411FC}">
      <dsp:nvSpPr>
        <dsp:cNvPr id="0" name=""/>
        <dsp:cNvSpPr/>
      </dsp:nvSpPr>
      <dsp:spPr>
        <a:xfrm rot="10800000">
          <a:off x="1583145" y="2602430"/>
          <a:ext cx="1583145" cy="1301215"/>
        </a:xfrm>
        <a:prstGeom prst="trapezoid">
          <a:avLst>
            <a:gd name="adj" fmla="val 60833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Unary</a:t>
          </a:r>
        </a:p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 dirty="0"/>
        </a:p>
      </dsp:txBody>
      <dsp:txXfrm rot="-10800000">
        <a:off x="1583145" y="2602430"/>
        <a:ext cx="1583145" cy="13012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2071D-965F-8E42-B446-D8E9B4C27CB1}" type="datetimeFigureOut">
              <a:rPr lang="en-US" smtClean="0"/>
              <a:t>5/25/18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E4C2F-E389-384C-8E6E-443E5BF24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6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E4C2F-E389-384C-8E6E-443E5BF248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6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Emphasize:</a:t>
            </a:r>
          </a:p>
          <a:p>
            <a:endParaRPr lang="en-US" dirty="0" smtClean="0"/>
          </a:p>
          <a:p>
            <a:r>
              <a:rPr lang="en-US" dirty="0" smtClean="0"/>
              <a:t>Compose-able</a:t>
            </a:r>
            <a:r>
              <a:rPr lang="en-US" baseline="0" dirty="0" smtClean="0"/>
              <a:t> framework:</a:t>
            </a:r>
          </a:p>
          <a:p>
            <a:r>
              <a:rPr lang="en-US" baseline="0" dirty="0" smtClean="0"/>
              <a:t>* swap pieces out</a:t>
            </a:r>
          </a:p>
          <a:p>
            <a:r>
              <a:rPr lang="en-US" baseline="0" dirty="0" smtClean="0"/>
              <a:t>* stop reinventing the wheel,</a:t>
            </a:r>
          </a:p>
          <a:p>
            <a:r>
              <a:rPr lang="en-US" baseline="0" dirty="0" smtClean="0"/>
              <a:t>* get more people to use your work =&gt; citations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E4C2F-E389-384C-8E6E-443E5BF248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86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Emphasize:</a:t>
            </a:r>
          </a:p>
          <a:p>
            <a:endParaRPr lang="en-US" dirty="0" smtClean="0"/>
          </a:p>
          <a:p>
            <a:r>
              <a:rPr lang="en-US" dirty="0" smtClean="0"/>
              <a:t>Compose-able</a:t>
            </a:r>
            <a:r>
              <a:rPr lang="en-US" baseline="0" dirty="0" smtClean="0"/>
              <a:t> framework:</a:t>
            </a:r>
          </a:p>
          <a:p>
            <a:r>
              <a:rPr lang="en-US" baseline="0" dirty="0" smtClean="0"/>
              <a:t>* swap pieces out</a:t>
            </a:r>
          </a:p>
          <a:p>
            <a:r>
              <a:rPr lang="en-US" baseline="0" dirty="0" smtClean="0"/>
              <a:t>* stop reinventing the wheel,</a:t>
            </a:r>
          </a:p>
          <a:p>
            <a:r>
              <a:rPr lang="en-US" baseline="0" dirty="0" smtClean="0"/>
              <a:t>* get more people to use your work =&gt; citations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E4C2F-E389-384C-8E6E-443E5BF248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51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E4C2F-E389-384C-8E6E-443E5BF248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37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E4C2F-E389-384C-8E6E-443E5BF248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79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F0CFA-24F7-A04C-BB50-0FE366209B21}" type="datetime1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43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4AF7-55FA-D048-8199-39CE8272DEB5}" type="datetime1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82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AD58-F424-D343-B7A3-073FE58644DB}" type="datetime1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1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29B9-9E97-FB4C-92F0-79DF0C56795C}" type="datetime1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54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D667-5AA2-5A44-8DDA-92C341F17491}" type="datetime1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26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37C1-4872-7242-9549-CD003EECC04F}" type="datetime1">
              <a:rPr lang="en-US" smtClean="0"/>
              <a:t>5/25/18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2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A0D81-C090-C24A-A00C-820CFC893366}" type="datetime1">
              <a:rPr lang="en-US" smtClean="0"/>
              <a:t>5/25/18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77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62763-C43B-7E49-8EA0-BBDEB29D7C60}" type="datetime1">
              <a:rPr lang="en-US" smtClean="0"/>
              <a:t>5/25/18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32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FA644-C1EF-D645-B2DE-D1EAB1F086A3}" type="datetime1">
              <a:rPr lang="en-US" smtClean="0"/>
              <a:t>5/25/18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63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F807-A28A-F145-B36D-459BAC56B804}" type="datetime1">
              <a:rPr lang="en-US" smtClean="0"/>
              <a:t>5/25/18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44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3EE48-3B91-104F-9455-48F20CE1342E}" type="datetime1">
              <a:rPr lang="en-US" smtClean="0"/>
              <a:t>5/25/18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0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8F209-4FC0-1348-9081-CC5412CD5949}" type="datetime1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70737-DD98-A142-BF48-5A09A6E6100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5996120"/>
            <a:ext cx="2209800" cy="7253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558" y="5699926"/>
            <a:ext cx="909835" cy="117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4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spei.org/en/latest/input_data.html" TargetMode="External"/><Relationship Id="rId4" Type="http://schemas.openxmlformats.org/officeDocument/2006/relationships/hyperlink" Target="https://github.com/PhasesResearchLab/popparsing" TargetMode="External"/><Relationship Id="rId5" Type="http://schemas.openxmlformats.org/officeDocument/2006/relationships/hyperlink" Target="http://popparsing.readthedocs.io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hasesResearchLab/ESPEI-dataset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spei.org/" TargetMode="External"/><Relationship Id="rId4" Type="http://schemas.openxmlformats.org/officeDocument/2006/relationships/image" Target="../media/image16.png"/><Relationship Id="rId5" Type="http://schemas.openxmlformats.org/officeDocument/2006/relationships/hyperlink" Target="https://pycalphad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pycalphad </a:t>
            </a:r>
            <a:r>
              <a:rPr lang="en-US" dirty="0"/>
              <a:t>and ESPEI </a:t>
            </a:r>
            <a:r>
              <a:rPr lang="en-US" dirty="0" smtClean="0"/>
              <a:t>Workshop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sz="4900" dirty="0"/>
              <a:t>ESPEI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CALPHAD </a:t>
            </a:r>
            <a:r>
              <a:rPr lang="en-US" sz="4000" dirty="0"/>
              <a:t>XLVII 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29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376" y="2141160"/>
            <a:ext cx="3897086" cy="34939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Markov Chain Monte Carlo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18976" y="1459865"/>
            <a:ext cx="996294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Goal of MCMC: find probability distribution for parameters </a:t>
            </a:r>
          </a:p>
          <a:p>
            <a:r>
              <a:rPr lang="en-US" dirty="0" smtClean="0"/>
              <a:t>Bayesian </a:t>
            </a:r>
            <a:r>
              <a:rPr lang="en-US" dirty="0"/>
              <a:t>statistics </a:t>
            </a:r>
            <a:r>
              <a:rPr lang="en-US" dirty="0" smtClean="0"/>
              <a:t>method</a:t>
            </a:r>
          </a:p>
          <a:p>
            <a:r>
              <a:rPr lang="en-US" dirty="0" smtClean="0"/>
              <a:t>Start from a prior that is based on the current TDB</a:t>
            </a:r>
          </a:p>
          <a:p>
            <a:r>
              <a:rPr lang="en-US" dirty="0" smtClean="0"/>
              <a:t>Construct </a:t>
            </a:r>
            <a:r>
              <a:rPr lang="en-US" dirty="0"/>
              <a:t>a Markov chain </a:t>
            </a:r>
            <a:r>
              <a:rPr lang="en-US" dirty="0" smtClean="0"/>
              <a:t>of </a:t>
            </a:r>
            <a:r>
              <a:rPr lang="en-US" dirty="0"/>
              <a:t>possible parameter </a:t>
            </a:r>
            <a:r>
              <a:rPr lang="en-US" dirty="0" smtClean="0"/>
              <a:t>values</a:t>
            </a:r>
          </a:p>
          <a:p>
            <a:endParaRPr lang="en-US" dirty="0"/>
          </a:p>
          <a:p>
            <a:r>
              <a:rPr lang="en-US" dirty="0" smtClean="0"/>
              <a:t>For more on </a:t>
            </a:r>
            <a:r>
              <a:rPr lang="en-US" smtClean="0"/>
              <a:t>this come to our demo or Brandon’s talk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8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365125"/>
            <a:ext cx="11673840" cy="1325563"/>
          </a:xfrm>
        </p:spPr>
        <p:txBody>
          <a:bodyPr/>
          <a:lstStyle/>
          <a:p>
            <a:r>
              <a:rPr lang="en-US" dirty="0" smtClean="0"/>
              <a:t>MCMC example: </a:t>
            </a:r>
            <a:br>
              <a:rPr lang="en-US" dirty="0" smtClean="0"/>
            </a:br>
            <a:r>
              <a:rPr lang="en-US" dirty="0" smtClean="0"/>
              <a:t>Cu-Mg phase diagram</a:t>
            </a:r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64"/>
          <a:stretch/>
        </p:blipFill>
        <p:spPr>
          <a:xfrm>
            <a:off x="79547" y="2294399"/>
            <a:ext cx="4034881" cy="357487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553926" y="3921867"/>
            <a:ext cx="1953491" cy="778777"/>
          </a:xfrm>
          <a:prstGeom prst="rightArrow">
            <a:avLst>
              <a:gd name="adj1" fmla="val 50000"/>
              <a:gd name="adj2" fmla="val 52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799162" y="2959409"/>
            <a:ext cx="3221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ESPEI </a:t>
            </a:r>
          </a:p>
          <a:p>
            <a:pPr algn="ctr"/>
            <a:r>
              <a:rPr lang="en-US" sz="2800" dirty="0" smtClean="0"/>
              <a:t>MCMC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468073" y="5191485"/>
                <a:ext cx="212519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/>
                  <a:t>Run time: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8 hours</a:t>
                </a:r>
              </a:p>
              <a:p>
                <a:pPr algn="ctr"/>
                <a:r>
                  <a:rPr lang="en-US" dirty="0" smtClean="0"/>
                  <a:t>on a laptop</a:t>
                </a:r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73" y="5191485"/>
                <a:ext cx="2125197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2006" t="-55660" r="-2006"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19C8-0CEB-6D4A-8179-2D4E757BA4C7}" type="slidenum">
              <a:rPr lang="en-US" smtClean="0"/>
              <a:t>11</a:t>
            </a:fld>
            <a:endParaRPr lang="en-US"/>
          </a:p>
        </p:txBody>
      </p:sp>
      <p:pic>
        <p:nvPicPr>
          <p:cNvPr id="1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181" y="2294399"/>
            <a:ext cx="5229865" cy="3614581"/>
          </a:xfrm>
        </p:spPr>
      </p:pic>
      <p:pic>
        <p:nvPicPr>
          <p:cNvPr id="15" name="Content Placeholder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84" r="20496"/>
          <a:stretch/>
        </p:blipFill>
        <p:spPr>
          <a:xfrm>
            <a:off x="80145" y="5181324"/>
            <a:ext cx="4126693" cy="71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ESPEI datasets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416192"/>
            <a:ext cx="10515600" cy="4351338"/>
          </a:xfrm>
        </p:spPr>
        <p:txBody>
          <a:bodyPr/>
          <a:lstStyle/>
          <a:p>
            <a:r>
              <a:rPr lang="en-US" dirty="0" smtClean="0"/>
              <a:t>Critically assessed data is key to obtaining good results</a:t>
            </a:r>
          </a:p>
          <a:p>
            <a:r>
              <a:rPr lang="en-US" dirty="0" smtClean="0"/>
              <a:t>Data is digitized in JSON, a machine and human readable format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68"/>
          <a:stretch/>
        </p:blipFill>
        <p:spPr>
          <a:xfrm>
            <a:off x="436727" y="2485788"/>
            <a:ext cx="5105564" cy="4372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8"/>
          <a:stretch/>
        </p:blipFill>
        <p:spPr>
          <a:xfrm>
            <a:off x="5726536" y="2485788"/>
            <a:ext cx="6063991" cy="43722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721616" y="2485788"/>
            <a:ext cx="202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Single phase data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776043" y="2485788"/>
            <a:ext cx="202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ZPF data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7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ESPEI datasets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 digitized data freely available at</a:t>
            </a:r>
          </a:p>
          <a:p>
            <a:pPr lvl="1"/>
            <a:r>
              <a:rPr lang="en-US" dirty="0" smtClean="0">
                <a:hlinkClick r:id="rId2"/>
              </a:rPr>
              <a:t>https://github.com/PhasesResearchLab/ESPEI-datasets</a:t>
            </a:r>
            <a:endParaRPr lang="en-US" dirty="0" smtClean="0"/>
          </a:p>
          <a:p>
            <a:pPr lvl="1"/>
            <a:r>
              <a:rPr lang="en-US" dirty="0" smtClean="0"/>
              <a:t>Contributions, fixes and suggestions are welcome</a:t>
            </a:r>
          </a:p>
          <a:p>
            <a:r>
              <a:rPr lang="en-US" dirty="0" smtClean="0"/>
              <a:t>Specification and guide for writing ESPEI datasets</a:t>
            </a:r>
          </a:p>
          <a:p>
            <a:pPr lvl="1"/>
            <a:r>
              <a:rPr lang="en-US" dirty="0" smtClean="0">
                <a:hlinkClick r:id="rId3"/>
              </a:rPr>
              <a:t>http://espei.org/en/latest/input_data.html</a:t>
            </a:r>
            <a:endParaRPr lang="en-US" dirty="0" smtClean="0"/>
          </a:p>
          <a:p>
            <a:r>
              <a:rPr lang="en-US" dirty="0" smtClean="0"/>
              <a:t>Prototype digitization of POP files to Python dictionaries</a:t>
            </a:r>
          </a:p>
          <a:p>
            <a:pPr lvl="1"/>
            <a:r>
              <a:rPr lang="en-US" dirty="0" smtClean="0"/>
              <a:t>Used at Citrine Informatics</a:t>
            </a:r>
          </a:p>
          <a:p>
            <a:pPr lvl="1"/>
            <a:r>
              <a:rPr lang="en-US" dirty="0" smtClean="0"/>
              <a:t>Conversion to ESPEI JSON coming soon</a:t>
            </a:r>
          </a:p>
          <a:p>
            <a:pPr lvl="1"/>
            <a:r>
              <a:rPr lang="en-US" dirty="0" smtClean="0">
                <a:hlinkClick r:id="rId4"/>
              </a:rPr>
              <a:t>https://github.com/PhasesResearchLab/popparsing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http://popparsing.readthedocs.io/</a:t>
            </a:r>
            <a:endParaRPr lang="en-US" dirty="0" smtClean="0"/>
          </a:p>
          <a:p>
            <a:pPr lvl="1"/>
            <a:r>
              <a:rPr lang="en-US" dirty="0" smtClean="0"/>
              <a:t>We’d love suggestions and for you to report failures</a:t>
            </a:r>
          </a:p>
          <a:p>
            <a:pPr lvl="1"/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5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 of the phase models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077" y="1333919"/>
            <a:ext cx="5609230" cy="552408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57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ESPEI: File based 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585" y="1825625"/>
            <a:ext cx="8169322" cy="4351338"/>
          </a:xfrm>
        </p:spPr>
        <p:txBody>
          <a:bodyPr/>
          <a:lstStyle/>
          <a:p>
            <a:r>
              <a:rPr lang="en-US" dirty="0" smtClean="0"/>
              <a:t>Can do parameter generation, </a:t>
            </a:r>
            <a:r>
              <a:rPr lang="en-US" dirty="0" err="1" smtClean="0"/>
              <a:t>mcmc</a:t>
            </a:r>
            <a:r>
              <a:rPr lang="en-US" dirty="0" smtClean="0"/>
              <a:t>, or both </a:t>
            </a:r>
          </a:p>
          <a:p>
            <a:r>
              <a:rPr lang="en-US" dirty="0" smtClean="0"/>
              <a:t>Parameter generation</a:t>
            </a:r>
          </a:p>
          <a:p>
            <a:pPr lvl="1"/>
            <a:r>
              <a:rPr lang="en-US" dirty="0" smtClean="0"/>
              <a:t>SGTE91 reference state provided</a:t>
            </a:r>
          </a:p>
          <a:p>
            <a:pPr lvl="1"/>
            <a:r>
              <a:rPr lang="en-US" dirty="0" smtClean="0"/>
              <a:t>Easy to add other unary reference states</a:t>
            </a:r>
          </a:p>
          <a:p>
            <a:pPr lvl="1"/>
            <a:r>
              <a:rPr lang="en-US" dirty="0" smtClean="0"/>
              <a:t>Choose an excess model (currently linear only)</a:t>
            </a:r>
          </a:p>
          <a:p>
            <a:r>
              <a:rPr lang="en-US" dirty="0" smtClean="0"/>
              <a:t>MCMC</a:t>
            </a:r>
          </a:p>
          <a:p>
            <a:pPr lvl="1"/>
            <a:r>
              <a:rPr lang="en-US" dirty="0" smtClean="0"/>
              <a:t>Restart </a:t>
            </a:r>
            <a:r>
              <a:rPr lang="en-US" dirty="0"/>
              <a:t>from previous run </a:t>
            </a:r>
          </a:p>
          <a:p>
            <a:pPr lvl="1"/>
            <a:r>
              <a:rPr lang="en-US" dirty="0"/>
              <a:t>Use MPI </a:t>
            </a:r>
            <a:r>
              <a:rPr lang="en-US" dirty="0" smtClean="0"/>
              <a:t>on a </a:t>
            </a:r>
            <a:r>
              <a:rPr lang="en-US" dirty="0"/>
              <a:t>cluster </a:t>
            </a:r>
          </a:p>
          <a:p>
            <a:pPr lvl="1"/>
            <a:r>
              <a:rPr lang="en-US" dirty="0" smtClean="0"/>
              <a:t>Many more </a:t>
            </a:r>
            <a:r>
              <a:rPr lang="en-US" dirty="0"/>
              <a:t>customization </a:t>
            </a:r>
            <a:r>
              <a:rPr lang="en-US" dirty="0" smtClean="0"/>
              <a:t>options...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2481263"/>
            <a:ext cx="5207000" cy="36957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19C8-0CEB-6D4A-8179-2D4E757BA4C7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90768" y="2346326"/>
            <a:ext cx="3795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Example of minimal input for a full run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5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197" y="1635645"/>
            <a:ext cx="5668370" cy="508582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ESPEI: File based inputs</a:t>
            </a:r>
            <a:br>
              <a:rPr lang="en-US" dirty="0" smtClean="0"/>
            </a:br>
            <a:r>
              <a:rPr lang="en-US" dirty="0" smtClean="0"/>
              <a:t>Fully documented online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68453" y="3254077"/>
            <a:ext cx="75741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hlinkClick r:id="rId5"/>
              </a:rPr>
              <a:t>https</a:t>
            </a:r>
            <a:r>
              <a:rPr lang="en-US" sz="4400" dirty="0" smtClean="0">
                <a:hlinkClick r:id="rId5"/>
              </a:rPr>
              <a:t>://espei.org</a:t>
            </a:r>
            <a:endParaRPr lang="en-US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19C8-0CEB-6D4A-8179-2D4E757BA4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7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develop CALPHAD software tools?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3520"/>
            <a:ext cx="8580120" cy="5227955"/>
          </a:xfrm>
        </p:spPr>
        <p:txBody>
          <a:bodyPr>
            <a:normAutofit/>
          </a:bodyPr>
          <a:lstStyle/>
          <a:p>
            <a:r>
              <a:rPr lang="en-US" dirty="0" smtClean="0"/>
              <a:t>Better science</a:t>
            </a:r>
          </a:p>
          <a:p>
            <a:pPr lvl="1"/>
            <a:r>
              <a:rPr lang="en-US" dirty="0" smtClean="0"/>
              <a:t>Develop new thermodynamic models</a:t>
            </a:r>
          </a:p>
          <a:p>
            <a:pPr lvl="1"/>
            <a:r>
              <a:rPr lang="en-US" dirty="0" smtClean="0"/>
              <a:t>Improve </a:t>
            </a:r>
            <a:r>
              <a:rPr lang="en-US" dirty="0"/>
              <a:t>and </a:t>
            </a:r>
            <a:r>
              <a:rPr lang="en-US" dirty="0" smtClean="0"/>
              <a:t>share methods as a community</a:t>
            </a:r>
          </a:p>
          <a:p>
            <a:pPr lvl="1"/>
            <a:r>
              <a:rPr lang="en-US" dirty="0" smtClean="0"/>
              <a:t>Scripting: get more work done and be able to reproduce it</a:t>
            </a:r>
          </a:p>
          <a:p>
            <a:r>
              <a:rPr lang="en-US" dirty="0" smtClean="0"/>
              <a:t>Integration</a:t>
            </a:r>
          </a:p>
          <a:p>
            <a:pPr lvl="1"/>
            <a:r>
              <a:rPr lang="en-US" dirty="0" smtClean="0"/>
              <a:t>Use standard tools in a huge Python ecosystem</a:t>
            </a:r>
          </a:p>
          <a:p>
            <a:pPr lvl="1"/>
            <a:r>
              <a:rPr lang="en-US" dirty="0" smtClean="0"/>
              <a:t>Create calculation and data pipelines</a:t>
            </a:r>
          </a:p>
          <a:p>
            <a:pPr lvl="1"/>
            <a:r>
              <a:rPr lang="en-US" dirty="0" smtClean="0"/>
              <a:t>Traverse length and time scales</a:t>
            </a:r>
          </a:p>
          <a:p>
            <a:pPr lvl="1"/>
            <a:r>
              <a:rPr lang="en-US" dirty="0" smtClean="0"/>
              <a:t>Hierarchical models, machine learning</a:t>
            </a:r>
          </a:p>
          <a:p>
            <a:r>
              <a:rPr lang="en-US" dirty="0" smtClean="0"/>
              <a:t>Free</a:t>
            </a:r>
          </a:p>
          <a:p>
            <a:pPr lvl="1"/>
            <a:r>
              <a:rPr lang="en-US" dirty="0" smtClean="0"/>
              <a:t>Freedom: share your work (or don’t)</a:t>
            </a:r>
          </a:p>
          <a:p>
            <a:pPr lvl="1"/>
            <a:r>
              <a:rPr lang="en-US" dirty="0" smtClean="0"/>
              <a:t>Cost: lower the barrier for entry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330" y="1870307"/>
            <a:ext cx="2293620" cy="19704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91040" y="3881974"/>
            <a:ext cx="210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Georgia" charset="0"/>
                <a:ea typeface="Georgia" charset="0"/>
                <a:cs typeface="Georgia" charset="0"/>
              </a:rPr>
              <a:t>pycalphad</a:t>
            </a:r>
            <a:endParaRPr lang="en-US" sz="32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19C8-0CEB-6D4A-8179-2D4E757BA4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2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493520"/>
            <a:ext cx="8580120" cy="5227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Better science</a:t>
            </a:r>
          </a:p>
          <a:p>
            <a:pPr lvl="1"/>
            <a:r>
              <a:rPr lang="en-US" dirty="0" smtClean="0"/>
              <a:t>Develop new thermodynamic models</a:t>
            </a:r>
          </a:p>
          <a:p>
            <a:pPr lvl="1"/>
            <a:r>
              <a:rPr lang="en-US" dirty="0" smtClean="0"/>
              <a:t>Improve and share methods as a community</a:t>
            </a:r>
          </a:p>
          <a:p>
            <a:pPr lvl="1"/>
            <a:r>
              <a:rPr lang="en-US" dirty="0" smtClean="0"/>
              <a:t>Scripting: get more work done and be able to reproduce it</a:t>
            </a:r>
          </a:p>
          <a:p>
            <a:r>
              <a:rPr lang="en-US" dirty="0" smtClean="0"/>
              <a:t>Integration</a:t>
            </a:r>
          </a:p>
          <a:p>
            <a:pPr lvl="1"/>
            <a:r>
              <a:rPr lang="en-US" dirty="0" smtClean="0"/>
              <a:t>Use standard tools in a huge Python ecosystem</a:t>
            </a:r>
          </a:p>
          <a:p>
            <a:pPr lvl="1"/>
            <a:r>
              <a:rPr lang="en-US" dirty="0" smtClean="0"/>
              <a:t>Create calculation and data pipelines</a:t>
            </a:r>
          </a:p>
          <a:p>
            <a:pPr lvl="1"/>
            <a:r>
              <a:rPr lang="en-US" dirty="0" smtClean="0"/>
              <a:t>Traverse length and time scales</a:t>
            </a:r>
          </a:p>
          <a:p>
            <a:pPr lvl="1"/>
            <a:r>
              <a:rPr lang="en-US" dirty="0" smtClean="0"/>
              <a:t>Hierarchical models, machine learning</a:t>
            </a:r>
          </a:p>
          <a:p>
            <a:r>
              <a:rPr lang="en-US" dirty="0" smtClean="0"/>
              <a:t>Free</a:t>
            </a:r>
          </a:p>
          <a:p>
            <a:pPr lvl="1"/>
            <a:r>
              <a:rPr lang="en-US" dirty="0" smtClean="0"/>
              <a:t>Freedom: share your work (or don’t)</a:t>
            </a:r>
          </a:p>
          <a:p>
            <a:pPr lvl="1"/>
            <a:r>
              <a:rPr lang="en-US" dirty="0" smtClean="0"/>
              <a:t>Cost: lower the barrier for entry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develop CALPHAD software tools?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330" y="1870307"/>
            <a:ext cx="2293620" cy="19704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91040" y="3881974"/>
            <a:ext cx="210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Georgia" charset="0"/>
                <a:ea typeface="Georgia" charset="0"/>
                <a:cs typeface="Georgia" charset="0"/>
              </a:rPr>
              <a:t>pycalphad</a:t>
            </a:r>
            <a:endParaRPr lang="en-US" sz="32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19C8-0CEB-6D4A-8179-2D4E757BA4C7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9226" y="1027906"/>
            <a:ext cx="9733547" cy="4154984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lIns="457200" rIns="457200" rtlCol="0">
            <a:spAutoFit/>
          </a:bodyPr>
          <a:lstStyle/>
          <a:p>
            <a:pPr algn="ctr"/>
            <a:r>
              <a:rPr lang="en-US" sz="4400" b="1" dirty="0" smtClean="0">
                <a:latin typeface="Arial" charset="0"/>
                <a:ea typeface="Arial" charset="0"/>
                <a:cs typeface="Arial" charset="0"/>
              </a:rPr>
              <a:t>Calculation software is NOT</a:t>
            </a:r>
          </a:p>
          <a:p>
            <a:pPr algn="ctr"/>
            <a:r>
              <a:rPr lang="en-US" sz="4400" b="1" dirty="0" smtClean="0">
                <a:latin typeface="Arial" charset="0"/>
                <a:ea typeface="Arial" charset="0"/>
                <a:cs typeface="Arial" charset="0"/>
              </a:rPr>
              <a:t>the whole picture!</a:t>
            </a:r>
            <a:endParaRPr lang="en-US" sz="4400" b="1" dirty="0" smtClean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2800" b="1" dirty="0" smtClean="0"/>
          </a:p>
          <a:p>
            <a:pPr algn="ctr"/>
            <a:r>
              <a:rPr lang="en-US" sz="2800" b="1" dirty="0" smtClean="0"/>
              <a:t>Databases </a:t>
            </a:r>
            <a:r>
              <a:rPr lang="en-US" sz="2800" b="1" dirty="0"/>
              <a:t>and custom models come from somewhere</a:t>
            </a:r>
          </a:p>
          <a:p>
            <a:pPr algn="ctr"/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33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365125"/>
            <a:ext cx="11296650" cy="1325563"/>
          </a:xfrm>
        </p:spPr>
        <p:txBody>
          <a:bodyPr/>
          <a:lstStyle/>
          <a:p>
            <a:r>
              <a:rPr lang="en-US" dirty="0" smtClean="0"/>
              <a:t>Model for traditional database development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285233"/>
              </p:ext>
            </p:extLst>
          </p:nvPr>
        </p:nvGraphicFramePr>
        <p:xfrm>
          <a:off x="447675" y="1992879"/>
          <a:ext cx="4749436" cy="3903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205" y="1817516"/>
            <a:ext cx="3277510" cy="4052973"/>
          </a:xfrm>
        </p:spPr>
      </p:pic>
      <p:sp>
        <p:nvSpPr>
          <p:cNvPr id="8" name="Rectangle 7"/>
          <p:cNvSpPr/>
          <p:nvPr/>
        </p:nvSpPr>
        <p:spPr>
          <a:xfrm>
            <a:off x="7321357" y="6017796"/>
            <a:ext cx="13770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Otis (2016).</a:t>
            </a:r>
            <a:endParaRPr lang="en-US" sz="1600" dirty="0"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19C8-0CEB-6D4A-8179-2D4E757BA4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3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Established methods are effective, </a:t>
            </a:r>
            <a:br>
              <a:rPr lang="en-US" dirty="0" smtClean="0"/>
            </a:br>
            <a:r>
              <a:rPr lang="en-US" dirty="0" smtClean="0"/>
              <a:t>but have pain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1825625"/>
            <a:ext cx="9377680" cy="4351338"/>
          </a:xfrm>
        </p:spPr>
        <p:txBody>
          <a:bodyPr>
            <a:normAutofit/>
          </a:bodyPr>
          <a:lstStyle/>
          <a:p>
            <a:r>
              <a:rPr lang="en-US" dirty="0"/>
              <a:t>Data formats can lead to ambiguity</a:t>
            </a:r>
          </a:p>
          <a:p>
            <a:pPr lvl="1"/>
            <a:r>
              <a:rPr lang="en-US" dirty="0" smtClean="0"/>
              <a:t>“</a:t>
            </a:r>
            <a:r>
              <a:rPr lang="en-US" i="1" dirty="0" smtClean="0"/>
              <a:t>Should the experiment be `T</a:t>
            </a:r>
            <a:r>
              <a:rPr lang="en-US" i="1" dirty="0"/>
              <a:t>`</a:t>
            </a:r>
            <a:r>
              <a:rPr lang="en-US" i="1" dirty="0" smtClean="0"/>
              <a:t> or `X`? 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How long does it take to understand a file someone else created?</a:t>
            </a:r>
          </a:p>
          <a:p>
            <a:r>
              <a:rPr lang="en-US" dirty="0" smtClean="0"/>
              <a:t>Critically assessed data is closely guarded</a:t>
            </a:r>
          </a:p>
          <a:p>
            <a:r>
              <a:rPr lang="en-US" dirty="0" smtClean="0"/>
              <a:t>Maintenance </a:t>
            </a:r>
            <a:r>
              <a:rPr lang="en-US" dirty="0"/>
              <a:t>and re-optimization prevents new models from being tested and </a:t>
            </a:r>
            <a:r>
              <a:rPr lang="en-US" dirty="0" smtClean="0"/>
              <a:t>adopted =&gt; </a:t>
            </a:r>
            <a:r>
              <a:rPr lang="en-US" i="1" dirty="0" smtClean="0"/>
              <a:t>n</a:t>
            </a:r>
            <a:r>
              <a:rPr lang="en-US" i="1" baseline="30000" dirty="0" smtClean="0"/>
              <a:t>th</a:t>
            </a:r>
            <a:r>
              <a:rPr lang="en-US" i="1" dirty="0" smtClean="0"/>
              <a:t> </a:t>
            </a:r>
            <a:r>
              <a:rPr lang="en-US" dirty="0" smtClean="0"/>
              <a:t>generation of databases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330" y="1870307"/>
            <a:ext cx="2293620" cy="1970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91040" y="3881974"/>
            <a:ext cx="210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Georgia" charset="0"/>
                <a:ea typeface="Georgia" charset="0"/>
                <a:cs typeface="Georgia" charset="0"/>
              </a:rPr>
              <a:t>pycalphad</a:t>
            </a:r>
            <a:endParaRPr lang="en-US" sz="32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68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better modeling tools too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DRY principle: Don’t Repeat Yourself</a:t>
            </a:r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need better </a:t>
            </a:r>
            <a:r>
              <a:rPr lang="en-US" dirty="0" smtClean="0"/>
              <a:t>tools </a:t>
            </a:r>
            <a:r>
              <a:rPr lang="en-US" dirty="0"/>
              <a:t>for rapid </a:t>
            </a:r>
            <a:r>
              <a:rPr lang="en-US" dirty="0" smtClean="0"/>
              <a:t>(re)assessment </a:t>
            </a:r>
            <a:r>
              <a:rPr lang="en-US" dirty="0"/>
              <a:t>of new models</a:t>
            </a:r>
          </a:p>
          <a:p>
            <a:endParaRPr lang="en-US" dirty="0" smtClean="0"/>
          </a:p>
          <a:p>
            <a:r>
              <a:rPr lang="en-US" dirty="0" smtClean="0"/>
              <a:t>Our tools should tell us</a:t>
            </a:r>
          </a:p>
          <a:p>
            <a:pPr lvl="1"/>
            <a:r>
              <a:rPr lang="en-US" dirty="0" smtClean="0"/>
              <a:t>Where our </a:t>
            </a:r>
            <a:r>
              <a:rPr lang="en-US" dirty="0"/>
              <a:t>models </a:t>
            </a:r>
            <a:r>
              <a:rPr lang="en-US" dirty="0" smtClean="0"/>
              <a:t>might make bad predictions</a:t>
            </a:r>
          </a:p>
          <a:p>
            <a:pPr lvl="1"/>
            <a:r>
              <a:rPr lang="en-US" dirty="0" smtClean="0"/>
              <a:t>How we should spend our time doing experiments and calculations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6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better modeling tools too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DRY principle: Don’t repeat yourself!</a:t>
            </a:r>
          </a:p>
          <a:p>
            <a:r>
              <a:rPr lang="en-US" dirty="0" smtClean="0"/>
              <a:t>We </a:t>
            </a:r>
            <a:r>
              <a:rPr lang="en-US" dirty="0"/>
              <a:t>need better </a:t>
            </a:r>
            <a:r>
              <a:rPr lang="en-US" dirty="0" smtClean="0"/>
              <a:t>tools </a:t>
            </a:r>
            <a:r>
              <a:rPr lang="en-US" dirty="0"/>
              <a:t>for rapid </a:t>
            </a:r>
            <a:r>
              <a:rPr lang="en-US" dirty="0" smtClean="0"/>
              <a:t>(re)assessment </a:t>
            </a:r>
            <a:r>
              <a:rPr lang="en-US" dirty="0"/>
              <a:t>of new models</a:t>
            </a:r>
          </a:p>
          <a:p>
            <a:endParaRPr lang="en-US" dirty="0" smtClean="0"/>
          </a:p>
          <a:p>
            <a:r>
              <a:rPr lang="en-US" dirty="0" smtClean="0"/>
              <a:t>While we’re at it, our tools should tell us</a:t>
            </a:r>
          </a:p>
          <a:p>
            <a:pPr lvl="1"/>
            <a:r>
              <a:rPr lang="en-US" dirty="0" smtClean="0"/>
              <a:t>Where our </a:t>
            </a:r>
            <a:r>
              <a:rPr lang="en-US" dirty="0"/>
              <a:t>models </a:t>
            </a:r>
            <a:r>
              <a:rPr lang="en-US" dirty="0" smtClean="0"/>
              <a:t>might make bad predictions</a:t>
            </a:r>
          </a:p>
          <a:p>
            <a:pPr lvl="1"/>
            <a:r>
              <a:rPr lang="en-US" dirty="0" smtClean="0"/>
              <a:t>How we should spend our time </a:t>
            </a:r>
            <a:r>
              <a:rPr lang="en-US" smtClean="0"/>
              <a:t>doing experiments and calculations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9226" y="852428"/>
            <a:ext cx="9733547" cy="53245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lIns="457200" rIns="457200" rtlCol="0">
            <a:spAutoFit/>
          </a:bodyPr>
          <a:lstStyle/>
          <a:p>
            <a:pPr algn="ctr"/>
            <a:r>
              <a:rPr lang="en-US" sz="4400" b="1" dirty="0" smtClean="0">
                <a:latin typeface="Arial" charset="0"/>
                <a:ea typeface="Arial" charset="0"/>
                <a:cs typeface="Arial" charset="0"/>
              </a:rPr>
              <a:t>Solution: </a:t>
            </a:r>
            <a:r>
              <a:rPr lang="en-US" sz="48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ESPEI</a:t>
            </a:r>
            <a:endParaRPr lang="en-US" sz="4400" b="1" dirty="0" smtClean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4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xtensible </a:t>
            </a:r>
            <a:r>
              <a:rPr lang="en-US" sz="24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elf-optimizing </a:t>
            </a:r>
            <a:r>
              <a:rPr lang="en-US" sz="24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hase </a:t>
            </a:r>
            <a:r>
              <a:rPr lang="en-US" sz="24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quilibria </a:t>
            </a:r>
            <a:r>
              <a:rPr lang="en-US" sz="24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nfrastructure</a:t>
            </a:r>
          </a:p>
          <a:p>
            <a:pPr algn="ctr"/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2 step approach: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Rapidly generate model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Automatically optimize parameters simultaneously</a:t>
            </a:r>
          </a:p>
          <a:p>
            <a:pPr algn="ctr"/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    Quantify uncertainty to make us better modelers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2265680" y="4622800"/>
            <a:ext cx="924560" cy="3657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3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</a:t>
            </a:r>
            <a:r>
              <a:rPr lang="en-US" dirty="0" smtClean="0"/>
              <a:t>selection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1800" y="1825624"/>
                <a:ext cx="11760200" cy="5032376"/>
              </a:xfrm>
            </p:spPr>
            <p:txBody>
              <a:bodyPr>
                <a:normAutofit fontScale="92500" lnSpcReduction="10000"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2800" dirty="0" smtClean="0"/>
                  <a:t>Goal: Maximize model </a:t>
                </a:r>
                <a:r>
                  <a:rPr lang="en-US" sz="2800" dirty="0" err="1" smtClean="0"/>
                  <a:t>predictiveness</a:t>
                </a:r>
                <a:r>
                  <a:rPr lang="en-US" sz="2800" dirty="0" smtClean="0"/>
                  <a:t>, minimize model complexity</a:t>
                </a:r>
              </a:p>
              <a:p>
                <a:r>
                  <a:rPr lang="en-US" dirty="0" smtClean="0"/>
                  <a:t>Given a model: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𝑏𝑇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𝑐𝑇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Question:</a:t>
                </a:r>
              </a:p>
              <a:p>
                <a:pPr marL="457200" lvl="1" indent="0">
                  <a:buNone/>
                </a:pPr>
                <a:r>
                  <a:rPr lang="en-US" i="1" dirty="0" smtClean="0"/>
                  <a:t>How many parameters from this model should be used for each CALPHAD-type parameter?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Traditional solution</a:t>
                </a:r>
              </a:p>
              <a:p>
                <a:pPr lvl="1"/>
                <a:r>
                  <a:rPr lang="en-US" dirty="0" smtClean="0"/>
                  <a:t>Introduce parameters one at a time</a:t>
                </a:r>
              </a:p>
              <a:p>
                <a:pPr lvl="1"/>
                <a:r>
                  <a:rPr lang="en-US" dirty="0" smtClean="0"/>
                  <a:t>Use domain knowledge</a:t>
                </a:r>
              </a:p>
              <a:p>
                <a:pPr lvl="1"/>
                <a:r>
                  <a:rPr lang="en-US" dirty="0" smtClean="0"/>
                  <a:t>Rely on experimental information with increasing amounts from DFT</a:t>
                </a:r>
              </a:p>
              <a:p>
                <a:r>
                  <a:rPr lang="en-US" dirty="0" smtClean="0"/>
                  <a:t>ESPEI approach:</a:t>
                </a:r>
              </a:p>
              <a:p>
                <a:pPr lvl="1"/>
                <a:r>
                  <a:rPr lang="en-US" dirty="0" smtClean="0"/>
                  <a:t>Rely heavily on DFT data</a:t>
                </a:r>
              </a:p>
              <a:p>
                <a:pPr lvl="1"/>
                <a:r>
                  <a:rPr lang="en-US" dirty="0" smtClean="0"/>
                  <a:t>Use derivatives of Gibbs energy to simplify the problem</a:t>
                </a:r>
              </a:p>
              <a:p>
                <a:pPr lvl="1"/>
                <a:r>
                  <a:rPr lang="en-US" dirty="0"/>
                  <a:t>Apply </a:t>
                </a:r>
                <a:r>
                  <a:rPr lang="en-US" dirty="0" smtClean="0"/>
                  <a:t>corrected </a:t>
                </a:r>
                <a:r>
                  <a:rPr lang="en-US" dirty="0" err="1" smtClean="0"/>
                  <a:t>Akaike</a:t>
                </a:r>
                <a:r>
                  <a:rPr lang="en-US" dirty="0" smtClean="0"/>
                  <a:t> </a:t>
                </a:r>
                <a:r>
                  <a:rPr lang="en-US" dirty="0"/>
                  <a:t>information criterion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800" y="1825624"/>
                <a:ext cx="11760200" cy="5032376"/>
              </a:xfrm>
              <a:blipFill rotWithShape="0">
                <a:blip r:embed="rId2"/>
                <a:stretch>
                  <a:fillRect l="-829" t="-2421" b="-1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56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365125"/>
            <a:ext cx="11673840" cy="1325563"/>
          </a:xfrm>
        </p:spPr>
        <p:txBody>
          <a:bodyPr/>
          <a:lstStyle/>
          <a:p>
            <a:r>
              <a:rPr lang="en-US" dirty="0" smtClean="0"/>
              <a:t>Parameter selection example: </a:t>
            </a:r>
            <a:br>
              <a:rPr lang="en-US" dirty="0" smtClean="0"/>
            </a:br>
            <a:r>
              <a:rPr lang="en-US" dirty="0" smtClean="0"/>
              <a:t>Cu-Mg phase diagram from single phase data</a:t>
            </a:r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67" y="2072570"/>
            <a:ext cx="5929019" cy="4088768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" b="3795"/>
          <a:stretch/>
        </p:blipFill>
        <p:spPr>
          <a:xfrm>
            <a:off x="986380" y="4067002"/>
            <a:ext cx="2071832" cy="1952524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7" t="2509" r="3252" b="90727"/>
          <a:stretch/>
        </p:blipFill>
        <p:spPr>
          <a:xfrm>
            <a:off x="2425647" y="4067002"/>
            <a:ext cx="576705" cy="199172"/>
          </a:xfrm>
          <a:prstGeom prst="rect">
            <a:avLst/>
          </a:prstGeom>
        </p:spPr>
      </p:pic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6" t="11290" r="15897" b="17155"/>
          <a:stretch>
            <a:fillRect/>
          </a:stretch>
        </p:blipFill>
        <p:spPr bwMode="auto">
          <a:xfrm>
            <a:off x="692785" y="1887008"/>
            <a:ext cx="2365427" cy="2083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3802086" y="3921867"/>
            <a:ext cx="1953491" cy="778777"/>
          </a:xfrm>
          <a:prstGeom prst="rightArrow">
            <a:avLst>
              <a:gd name="adj1" fmla="val 50000"/>
              <a:gd name="adj2" fmla="val 52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47322" y="2959409"/>
            <a:ext cx="3221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ESPEI </a:t>
            </a:r>
          </a:p>
          <a:p>
            <a:pPr algn="ctr"/>
            <a:r>
              <a:rPr lang="en-US" sz="2800" dirty="0" smtClean="0"/>
              <a:t>Parameter Selection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1590271" y="6011492"/>
            <a:ext cx="8640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latin typeface="Arial" charset="0"/>
                <a:ea typeface="Arial" charset="0"/>
                <a:cs typeface="Arial" charset="0"/>
              </a:rPr>
              <a:t>X(MG)</a:t>
            </a:r>
            <a:endParaRPr lang="en-US" sz="105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47310" y="4889375"/>
            <a:ext cx="86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Arial" charset="0"/>
                <a:ea typeface="Arial" charset="0"/>
                <a:cs typeface="Arial" charset="0"/>
              </a:rPr>
              <a:t>H</a:t>
            </a:r>
            <a:r>
              <a:rPr lang="en-US" sz="1400" baseline="-25000" dirty="0" err="1" smtClean="0">
                <a:latin typeface="Arial" charset="0"/>
                <a:ea typeface="Arial" charset="0"/>
                <a:cs typeface="Arial" charset="0"/>
              </a:rPr>
              <a:t>mix</a:t>
            </a:r>
            <a:r>
              <a:rPr lang="en-US" sz="1400" baseline="-25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 err="1" smtClean="0">
                <a:latin typeface="Arial" charset="0"/>
                <a:ea typeface="Arial" charset="0"/>
                <a:cs typeface="Arial" charset="0"/>
              </a:rPr>
              <a:t>fcc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603797" y="5191485"/>
                <a:ext cx="23500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/>
                  <a:t>Run time: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3 seconds</a:t>
                </a:r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797" y="5191485"/>
                <a:ext cx="235006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073" t="-98333" r="-181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19C8-0CEB-6D4A-8179-2D4E757BA4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9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780</Words>
  <Application>Microsoft Macintosh PowerPoint</Application>
  <PresentationFormat>Widescreen</PresentationFormat>
  <Paragraphs>171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Calibri Light</vt:lpstr>
      <vt:lpstr>Cambria Math</vt:lpstr>
      <vt:lpstr>Georgia</vt:lpstr>
      <vt:lpstr>Arial</vt:lpstr>
      <vt:lpstr>Office Theme</vt:lpstr>
      <vt:lpstr>pycalphad and ESPEI Workshop  ESPEI </vt:lpstr>
      <vt:lpstr>Why develop CALPHAD software tools?</vt:lpstr>
      <vt:lpstr>Why develop CALPHAD software tools?</vt:lpstr>
      <vt:lpstr>Model for traditional database development</vt:lpstr>
      <vt:lpstr>Established methods are effective,  but have pain points</vt:lpstr>
      <vt:lpstr>We need better modeling tools too</vt:lpstr>
      <vt:lpstr>We need better modeling tools too</vt:lpstr>
      <vt:lpstr>Parameter selection </vt:lpstr>
      <vt:lpstr>Parameter selection example:  Cu-Mg phase diagram from single phase data</vt:lpstr>
      <vt:lpstr>Ensemble Markov Chain Monte Carlo</vt:lpstr>
      <vt:lpstr>MCMC example:  Cu-Mg phase diagram</vt:lpstr>
      <vt:lpstr>ESPEI datasets</vt:lpstr>
      <vt:lpstr>ESPEI datasets</vt:lpstr>
      <vt:lpstr>Description of the phase models</vt:lpstr>
      <vt:lpstr>Running ESPEI: File based inputs</vt:lpstr>
      <vt:lpstr>Running ESPEI: File based inputs Fully documented online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 CALPHAD Workshop pycalphad and ESPEI</dc:title>
  <dc:creator>Brandon Bocklund</dc:creator>
  <cp:lastModifiedBy>Brandon Bocklund</cp:lastModifiedBy>
  <cp:revision>105</cp:revision>
  <dcterms:created xsi:type="dcterms:W3CDTF">2018-05-09T15:24:18Z</dcterms:created>
  <dcterms:modified xsi:type="dcterms:W3CDTF">2018-05-25T19:49:28Z</dcterms:modified>
</cp:coreProperties>
</file>